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82" r:id="rId14"/>
    <p:sldId id="283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32C59-EFE9-4737-9A5D-991063FA28C7}" v="7" dt="2020-09-14T19:18:15.528"/>
    <p1510:client id="{4ACD3EDB-C1E8-4D53-B0F3-DB40D57D8080}" v="2" dt="2020-09-14T19:08:45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4ACD3EDB-C1E8-4D53-B0F3-DB40D57D8080}"/>
    <pc:docChg chg="modSld">
      <pc:chgData name="Dragana Ristic" userId="87700855897c5d02" providerId="LiveId" clId="{4ACD3EDB-C1E8-4D53-B0F3-DB40D57D8080}" dt="2020-09-14T19:08:45.866" v="1"/>
      <pc:docMkLst>
        <pc:docMk/>
      </pc:docMkLst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7"/>
            <ac:picMk id="3" creationId="{B2FE9B58-AF70-4CF2-AEE6-D6B776275231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8"/>
            <ac:picMk id="2" creationId="{91D14752-4A31-49DB-A13D-AEFADA93CAFF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9"/>
            <ac:picMk id="2" creationId="{09D06E37-DE57-4287-8061-A952DB6E7DFD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0"/>
            <ac:picMk id="2" creationId="{EAA861CE-EE15-4CB9-9CA1-4553C4F28EB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1"/>
            <ac:picMk id="2" creationId="{C4C72FF4-976D-4197-8125-073FDD23CA8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2"/>
            <ac:picMk id="2" creationId="{CB3BA7A3-E65D-4BEB-8F5B-9BDF1269C027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3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3"/>
            <ac:picMk id="2" creationId="{1B83E91F-3133-4DC7-AD7E-AF4059262EC2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4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4"/>
            <ac:picMk id="2" creationId="{326F2F7D-E5A5-44C8-9CD0-2A76592FF13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5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5"/>
            <ac:picMk id="2" creationId="{D9EEDF19-A097-4316-9968-B064E737FDF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6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6"/>
            <ac:picMk id="2" creationId="{E9928DA5-DE27-4E3B-890F-112241E3A9CE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7"/>
            <ac:picMk id="2" creationId="{FC4C1D4D-556B-49F0-97F6-505919604A8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8"/>
            <ac:picMk id="2" creationId="{4AE7952E-81E5-4C75-9891-046EFEBFEB3C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9"/>
            <ac:picMk id="2" creationId="{E6B9D9E3-CE46-4707-979C-33234325924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0"/>
            <ac:picMk id="2" creationId="{5F79821B-6EEF-49A8-A5EA-DFA4473B077A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1"/>
            <ac:picMk id="2" creationId="{45900670-549E-46BA-9CB6-6CD50D61D77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2"/>
            <ac:picMk id="2" creationId="{2F354988-0C47-498B-B7DC-779E455DA73A}"/>
          </ac:picMkLst>
        </pc:picChg>
      </pc:sldChg>
      <pc:sldChg chg="addSp delSp modSp">
        <pc:chgData name="Dragana Ristic" userId="87700855897c5d02" providerId="LiveId" clId="{4ACD3EDB-C1E8-4D53-B0F3-DB40D57D8080}" dt="2020-09-14T19:08:45.866" v="1"/>
        <pc:sldMkLst>
          <pc:docMk/>
          <pc:sldMk cId="0" sldId="273"/>
        </pc:sldMkLst>
        <pc:picChg chg="add del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2" creationId="{77AA6A64-2A29-410E-8075-766431392C0B}"/>
          </ac:picMkLst>
        </pc:picChg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3" creationId="{98C60DFE-B38F-43CA-829F-AAFFE45866D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4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4"/>
            <ac:picMk id="2" creationId="{1A4C9A6C-6D96-4347-8F60-6DCA6C96F6A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5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5"/>
            <ac:picMk id="2" creationId="{365CE62D-9686-4C18-A7FE-EF502D845DD3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6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6"/>
            <ac:picMk id="2" creationId="{95B5060E-AF4A-493C-8131-9BE00E627264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7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7"/>
            <ac:picMk id="2" creationId="{F60360F9-B63F-4270-8177-3AE5F42CF985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8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81"/>
            <ac:picMk id="2" creationId="{13C0690F-6964-4E55-B0A6-203F1C0F2C4F}"/>
          </ac:picMkLst>
        </pc:picChg>
      </pc:sldChg>
    </pc:docChg>
  </pc:docChgLst>
  <pc:docChgLst>
    <pc:chgData name="Dragana Ristic" userId="87700855897c5d02" providerId="LiveId" clId="{16932C59-EFE9-4737-9A5D-991063FA28C7}"/>
    <pc:docChg chg="undo custSel addSld delSld modSld">
      <pc:chgData name="Dragana Ristic" userId="87700855897c5d02" providerId="LiveId" clId="{16932C59-EFE9-4737-9A5D-991063FA28C7}" dt="2020-09-14T19:29:19.381" v="86" actId="6549"/>
      <pc:docMkLst>
        <pc:docMk/>
      </pc:docMkLst>
      <pc:sldChg chg="delSp modSp add del mod">
        <pc:chgData name="Dragana Ristic" userId="87700855897c5d02" providerId="LiveId" clId="{16932C59-EFE9-4737-9A5D-991063FA28C7}" dt="2020-09-14T19:12:20.917" v="5" actId="1076"/>
        <pc:sldMkLst>
          <pc:docMk/>
          <pc:sldMk cId="0" sldId="278"/>
        </pc:sldMkLst>
        <pc:picChg chg="del">
          <ac:chgData name="Dragana Ristic" userId="87700855897c5d02" providerId="LiveId" clId="{16932C59-EFE9-4737-9A5D-991063FA28C7}" dt="2020-09-14T19:12:17.527" v="4" actId="478"/>
          <ac:picMkLst>
            <pc:docMk/>
            <pc:sldMk cId="0" sldId="278"/>
            <ac:picMk id="2050" creationId="{DB1DAB0E-26B9-468F-B80C-CFE7503BFC74}"/>
          </ac:picMkLst>
        </pc:picChg>
        <pc:picChg chg="mod">
          <ac:chgData name="Dragana Ristic" userId="87700855897c5d02" providerId="LiveId" clId="{16932C59-EFE9-4737-9A5D-991063FA28C7}" dt="2020-09-14T19:12:20.917" v="5" actId="1076"/>
          <ac:picMkLst>
            <pc:docMk/>
            <pc:sldMk cId="0" sldId="278"/>
            <ac:picMk id="25605" creationId="{A6EA7C3E-2580-452F-A746-214758F28CA1}"/>
          </ac:picMkLst>
        </pc:picChg>
      </pc:sldChg>
      <pc:sldChg chg="add">
        <pc:chgData name="Dragana Ristic" userId="87700855897c5d02" providerId="LiveId" clId="{16932C59-EFE9-4737-9A5D-991063FA28C7}" dt="2020-09-14T19:11:10.258" v="0"/>
        <pc:sldMkLst>
          <pc:docMk/>
          <pc:sldMk cId="0" sldId="279"/>
        </pc:sldMkLst>
      </pc:sldChg>
      <pc:sldChg chg="modSp mod">
        <pc:chgData name="Dragana Ristic" userId="87700855897c5d02" providerId="LiveId" clId="{16932C59-EFE9-4737-9A5D-991063FA28C7}" dt="2020-09-14T19:29:19.381" v="86" actId="6549"/>
        <pc:sldMkLst>
          <pc:docMk/>
          <pc:sldMk cId="0" sldId="281"/>
        </pc:sldMkLst>
        <pc:spChg chg="mod">
          <ac:chgData name="Dragana Ristic" userId="87700855897c5d02" providerId="LiveId" clId="{16932C59-EFE9-4737-9A5D-991063FA28C7}" dt="2020-09-14T19:29:19.381" v="86" actId="6549"/>
          <ac:spMkLst>
            <pc:docMk/>
            <pc:sldMk cId="0" sldId="281"/>
            <ac:spMk id="2050" creationId="{4802C128-39E0-444D-A6B0-023AE1F3BF10}"/>
          </ac:spMkLst>
        </pc:spChg>
        <pc:spChg chg="mod">
          <ac:chgData name="Dragana Ristic" userId="87700855897c5d02" providerId="LiveId" clId="{16932C59-EFE9-4737-9A5D-991063FA28C7}" dt="2020-09-14T19:28:57.661" v="74" actId="2711"/>
          <ac:spMkLst>
            <pc:docMk/>
            <pc:sldMk cId="0" sldId="281"/>
            <ac:spMk id="2051" creationId="{C9931DB2-C3CE-4FAF-9F53-416E01A0EF1B}"/>
          </ac:spMkLst>
        </pc:spChg>
      </pc:sldChg>
      <pc:sldChg chg="modSp add mod">
        <pc:chgData name="Dragana Ristic" userId="87700855897c5d02" providerId="LiveId" clId="{16932C59-EFE9-4737-9A5D-991063FA28C7}" dt="2020-09-14T19:16:21.068" v="43" actId="1076"/>
        <pc:sldMkLst>
          <pc:docMk/>
          <pc:sldMk cId="0" sldId="282"/>
        </pc:sldMkLst>
        <pc:spChg chg="mod">
          <ac:chgData name="Dragana Ristic" userId="87700855897c5d02" providerId="LiveId" clId="{16932C59-EFE9-4737-9A5D-991063FA28C7}" dt="2020-09-14T19:16:15.823" v="42" actId="2711"/>
          <ac:spMkLst>
            <pc:docMk/>
            <pc:sldMk cId="0" sldId="282"/>
            <ac:spMk id="2" creationId="{00000000-0000-0000-0000-000000000000}"/>
          </ac:spMkLst>
        </pc:spChg>
        <pc:picChg chg="mod">
          <ac:chgData name="Dragana Ristic" userId="87700855897c5d02" providerId="LiveId" clId="{16932C59-EFE9-4737-9A5D-991063FA28C7}" dt="2020-09-14T19:16:21.068" v="43" actId="1076"/>
          <ac:picMkLst>
            <pc:docMk/>
            <pc:sldMk cId="0" sldId="282"/>
            <ac:picMk id="4" creationId="{00000000-0000-0000-0000-000000000000}"/>
          </ac:picMkLst>
        </pc:picChg>
      </pc:sldChg>
      <pc:sldChg chg="modSp add mod">
        <pc:chgData name="Dragana Ristic" userId="87700855897c5d02" providerId="LiveId" clId="{16932C59-EFE9-4737-9A5D-991063FA28C7}" dt="2020-09-14T19:18:46.362" v="69" actId="6549"/>
        <pc:sldMkLst>
          <pc:docMk/>
          <pc:sldMk cId="0" sldId="283"/>
        </pc:sldMkLst>
        <pc:spChg chg="mod">
          <ac:chgData name="Dragana Ristic" userId="87700855897c5d02" providerId="LiveId" clId="{16932C59-EFE9-4737-9A5D-991063FA28C7}" dt="2020-09-14T19:18:46.362" v="69" actId="6549"/>
          <ac:spMkLst>
            <pc:docMk/>
            <pc:sldMk cId="0" sldId="283"/>
            <ac:spMk id="2" creationId="{00000000-0000-0000-0000-000000000000}"/>
          </ac:spMkLst>
        </pc:spChg>
        <pc:picChg chg="mod">
          <ac:chgData name="Dragana Ristic" userId="87700855897c5d02" providerId="LiveId" clId="{16932C59-EFE9-4737-9A5D-991063FA28C7}" dt="2020-09-14T19:18:15.528" v="45" actId="1076"/>
          <ac:picMkLst>
            <pc:docMk/>
            <pc:sldMk cId="0" sldId="283"/>
            <ac:picMk id="4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DABC7-7101-4B16-8ADE-7578B888D66D}" type="datetimeFigureOut">
              <a:rPr lang="en-GB" smtClean="0"/>
              <a:t>08/03/2021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34B69-A7AA-41A7-B2F2-7934ABFE3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9227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34B69-A7AA-41A7-B2F2-7934ABFE363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7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34B69-A7AA-41A7-B2F2-7934ABFE363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017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6DC55-F192-40C3-9F8D-A0FA0CFC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95B1-EEDC-4F96-A7BE-4F7814655A9B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1FB94-59C9-49E3-9D0A-8D1C3A2A9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61CA2-0A18-4CC8-ABD8-22B121F4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24A7-9100-44A8-99F3-CA57E06D3E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92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5556B-9F06-49BD-B38F-75B606F6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52F9-1850-474A-9116-15BFF48F6966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7B9E6-2FB7-47E9-B1B2-0CDF38C45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A234A-DC25-48C2-80B9-08FA412F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C74C-ECD7-49F8-B558-08EED0C90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70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B0876-3D78-4041-8D77-F2A2CB03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E105-0FD7-436C-835C-05940E54F491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7F793-C359-4E26-8FDE-50EB110F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3360F-3B99-457C-BEE7-5676F1CD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4490-822C-4E56-A672-79A6D0A47E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BFAE7-B4DC-45AB-8B1B-E497493E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9B61-A8C9-40C0-A6FC-8B6B160D7FC2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C63F4-2552-453E-8523-FFBB8C82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F0595-9D23-462F-A4D7-9AD25D45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DDD6-B062-4C24-BC15-8939104CBB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26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9E402-F68D-49BB-B8D0-6CFF69F1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8BD2-6A99-4EF4-8E75-6DCE3FF155DA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AF56E-880C-4899-920D-0A6D535C9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4C4C3-D73D-4211-9122-6034C73F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C9C5-1BDB-4AEB-B0C4-648BFF3751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C0664E-BA58-46A4-A1F1-3293B40FB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4B365-BD92-45EA-B520-29C31F96023D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0BA48F-CDD5-47E5-8899-66FEE7A8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5AB37A-312B-49F6-A8FB-5AB7E89D2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E048-7407-4737-A739-BE8C7DDDE6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67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003C79-1E70-4D13-BA3B-6CB6AB2D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A58A8-B5C5-44C0-BBC5-AA4B3174B0FE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57235A8-DFD5-4870-ACC3-20EABDD15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08C4471-3E51-40BD-B458-85E75B3E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0FE8E-8989-4FCC-AB3B-209DFE441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0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32F8391-6355-49B8-A220-1633CF05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BD6F-10B3-452E-8687-8A7809B54B75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9C1135-64C8-4155-ACF3-554DF1D9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8F58F9-36F7-499A-A294-28C5D28C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2A20-E7BA-48B8-865D-AE84E0589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660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AD8797-8A46-4946-9BD8-0C7ABA86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DE6C-7245-447D-9E22-927FB3FCE077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306D24-F5DC-4352-9153-6580BCC7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D1B99F-393A-4B4E-A257-F86B7034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285DE-70BA-43C3-A77D-E44FA0881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37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80CF90-27A5-4AF0-86D0-17ACC554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9CF9D-944F-4BAA-A38E-97368F43F075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01D95C-92A9-451F-B779-409BF7E90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45DE88-B764-44D6-82FD-21B3DFD1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E8C6C-5481-4128-9FD2-F1848503EF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86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CD0628-ACB2-4C44-853D-0A17E7E4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1040D-4FDA-4E88-A766-9BB0BA4E1FE6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61E0386-5A06-4C82-A0E6-A822E51BA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ECFBC3-9945-4386-ABA6-60D4CA07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29A5-2B9A-439F-AB9B-870B5E810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79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1A8946-D035-4623-A2E8-3361B188CFF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AA6D196-FE26-49C0-8C8A-22B63FDF97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D9C87-E194-41DB-B3A2-B2929DE47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75596-CDD0-4108-A773-43E20DAAB0A5}" type="datetimeFigureOut">
              <a:rPr lang="en-US"/>
              <a:pPr>
                <a:defRPr/>
              </a:pPr>
              <a:t>3/8/2021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F86B5-4FF3-40EE-8E80-E9F448CD1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0A44F-3978-4A70-BF7D-381D59FF3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47339B5-822D-4165-BBDA-A015CB3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4802C128-39E0-444D-A6B0-023AE1F3B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b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sr-Cyrl-RS" sz="32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Неуротски и соматоформни поремећаји и поремећаји изазвани стресом (МКБ 10) </a:t>
            </a:r>
            <a:br>
              <a:rPr lang="en-GB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b="1" dirty="0"/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C9931DB2-C3CE-4FAF-9F53-416E01A0EF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Cyrl-RS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66"/>
    </mc:Choice>
    <mc:Fallback xmlns="">
      <p:transition spd="slow" advTm="3996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3DA082B-5603-4BA8-A865-25AE1155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C9E4A6-0726-4A13-AA4F-4EDA13BB0D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СОЦИЈАЛНА ФОБИЈА-</a:t>
            </a:r>
            <a:r>
              <a:rPr lang="sr-Cyrl-CS" sz="2400" dirty="0"/>
              <a:t> облик сталног, интензивног и нелогичног фобичног страха изазваног појавом, ставовима и понашањем других људи, који могу да понизе и увреде, или, пак, у чијем ће присуству особа да учини нешто што ће бити непристојно и непријатно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Дискретни облик-само један фобијски страх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 Дифузни облик- у скоро свим социјалним ситуацијама ван породичног круга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Четири групе симптома: симптоми страха, телесни симптоми, карактеристична понашања, симптоми који потичу од специфичних особина или црта личности</a:t>
            </a:r>
            <a:endParaRPr lang="en-US" sz="2400" dirty="0"/>
          </a:p>
        </p:txBody>
      </p:sp>
      <p:pic>
        <p:nvPicPr>
          <p:cNvPr id="15362" name="Picture 2" descr="https://encrypted-tbn1.gstatic.com/images?q=tbn:ANd9GcS6O1S11tfMB-jHme7G2aErUF3Whd3hFRmsQetwyWS3kO7Sa2dXVg">
            <a:extLst>
              <a:ext uri="{FF2B5EF4-FFF2-40B4-BE49-F238E27FC236}">
                <a16:creationId xmlns:a16="http://schemas.microsoft.com/office/drawing/2014/main" id="{7654ABBC-773D-43C9-A0D7-3ECA353C8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5187950"/>
            <a:ext cx="4191000" cy="151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98"/>
    </mc:Choice>
    <mc:Fallback xmlns="">
      <p:transition spd="slow" advTm="8299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A3DE381-7CCC-4634-BD8F-CE3E59DD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9A52C60-A064-43D5-8FD2-6851A160C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СПЕЦИФИЧНЕ ФОБИЈЕ-</a:t>
            </a:r>
            <a:r>
              <a:rPr lang="sr-Cyrl-CS" sz="2400" dirty="0"/>
              <a:t> су хетерогена група поремећаја која се карактерише сталним, интензивним и нелогичним страхом од објеката, предмета и ситуација ( животиње, инсекти, висина, олуја, вода, гледање крви, добијање инјекција, тунели, мостови, лифтови,...)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Карактерише их: присуство главног или специфичног страха, напади панике, страх од страха, понашање избегавања и група пратећих симптома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животиња и инсеката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крви-инјекција-повреда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Специфичне фобије ситуационог типа </a:t>
            </a:r>
            <a:endParaRPr lang="en-US" sz="2000" dirty="0"/>
          </a:p>
        </p:txBody>
      </p:sp>
      <p:pic>
        <p:nvPicPr>
          <p:cNvPr id="14338" name="Picture 2" descr="https://encrypted-tbn2.gstatic.com/images?q=tbn:ANd9GcTERQfCwMtgCK5xoh7YlAnnmxflmqmw-uo-9eSypG8WyxPRPVQM4w">
            <a:extLst>
              <a:ext uri="{FF2B5EF4-FFF2-40B4-BE49-F238E27FC236}">
                <a16:creationId xmlns:a16="http://schemas.microsoft.com/office/drawing/2014/main" id="{275ABD10-960D-43B4-82BC-D2E97F61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343400"/>
            <a:ext cx="3124200" cy="2360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45"/>
    </mc:Choice>
    <mc:Fallback xmlns="">
      <p:transition spd="slow" advTm="9314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0415F3F6-A207-4C4F-BA15-7C030D30E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038600" cy="1143000"/>
          </a:xfrm>
        </p:spPr>
        <p:txBody>
          <a:bodyPr/>
          <a:lstStyle/>
          <a:p>
            <a:pPr eaLnBrk="1" hangingPunct="1"/>
            <a:r>
              <a:rPr lang="en-US" altLang="en-US" b="1"/>
              <a:t>ДЕНТОФОБИЈА</a:t>
            </a:r>
            <a:endParaRPr lang="en-US" altLang="en-US"/>
          </a:p>
        </p:txBody>
      </p:sp>
      <p:pic>
        <p:nvPicPr>
          <p:cNvPr id="4" name="Picture 3" descr="dental phobia 2.png">
            <a:extLst>
              <a:ext uri="{FF2B5EF4-FFF2-40B4-BE49-F238E27FC236}">
                <a16:creationId xmlns:a16="http://schemas.microsoft.com/office/drawing/2014/main" id="{1FFC08FB-408B-4949-BE95-EF1AD8B15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7225" y="1524000"/>
            <a:ext cx="2963863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Dental phobia.jpg">
            <a:extLst>
              <a:ext uri="{FF2B5EF4-FFF2-40B4-BE49-F238E27FC236}">
                <a16:creationId xmlns:a16="http://schemas.microsoft.com/office/drawing/2014/main" id="{D4EF752D-B0CC-4DD9-8C29-E412A709B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810000"/>
            <a:ext cx="2514600" cy="2733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Content Placeholder 3" descr="Dental phobia 1.jpg">
            <a:extLst>
              <a:ext uri="{FF2B5EF4-FFF2-40B4-BE49-F238E27FC236}">
                <a16:creationId xmlns:a16="http://schemas.microsoft.com/office/drawing/2014/main" id="{CAF04AFF-09C4-4CC4-91B5-C820661A15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3886200"/>
            <a:ext cx="2600325" cy="2600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318" name="AutoShape 2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F76BF610-FAD8-4641-8A84-931C6A6C9B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19" name="AutoShape 4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1CDE5B42-52B5-4341-A30A-B5CA392164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320" name="AutoShape 6" descr="data:image/jpeg;base64,/9j/4AAQSkZJRgABAQAAAQABAAD/2wCEAAkGBhQSEBUUExQVFBUUGBQVFhUUFxUVFBQXFxcVFBYVGBYYHSYfFxonGRQVHy8gIycpLCwsFx4xNTAqNSYrLCkBCQoKDgwOGg8PGikfHyQsKSkpLCwsKSksKSkpLCwsKSkpKSkpLCkpKSwpKSwpKSkpKSksLCwsKSwsKSksKSkpKf/AABEIAHABwAMBIgACEQEDEQH/xAAcAAEAAQUBAQAAAAAAAAAAAAAABgIDBAUHAQj/xABCEAACAQMDAgQDBQUFBQkAAAABAgMABBEFEiETMQYHQWEiMlEUcYGRoRUjQlLBJTNiorEIJHKCshZDdJOjs8LR4f/EABgBAQEBAQEAAAAAAAAAAAAAAAABAgME/8QAHhEBAQADAQEBAQEBAAAAAAAAAAECERIhMUEiA1H/2gAMAwEAAhEDEQA/AOG0pSgUpSgUpSgUpSgUpVQFBTSrgSqulQWa9q4Y6COgt4piroiNXBbGgxsUxWV9lNPspom2LimKyvspql7fFFY1Kv8AQNedKgs0q90a86VBapV7o0MVBZpV3pV506C3SrvSrwx0FulVbabaCmlV7K820FNKr2V6I6C3Srwhr3oUFnFMVf6Fe/Z6DHxTFXzBVBjoLVKudOhjoLdKqKV5ig8pSlApSlApSlApSlApSlApSlApSlApSlApSvRQeqKvxxVRGtZ9vFVkS1THbVfNnWdBb1sTaZXNbmLlckZkt6rtbEuwA9azrmHBr2xl6bg001vxnpoWB2rx9C4qa6MIpwNrAn1HrW4uNEXb2ppnblk2m7RyKrj0k45FTuTQwXAI5HOP9KvxaDnjFXTPSAfsr2rDn074sYrpMug4PatNNorB84yORSYly0iR0v2rGTTqm37MIzkVhfYRzx9/51eU7RaXT6tmwqTTWmTjFe/srP505XtGjp/tVRsK3t9DsIFUR2RbNOV6aQafVlrKpCsHHArBlgIPIqcrMmBFYZHarc1lgdqlel2IKZxVrVtP2pmnKdokbOqY7TJrdC35/CljACTU5a6aj7FxXqWOa3xs8L2qu1sxirynSOpZc4rMGle1bd7EdQe5reJpXPb0pylzQ+303NX/ANk+1SfTNM3M3HY4/KtmuhZ9KnKzJAZdO2kZq8NHJ9Kml5oG5SMenFZFppAKqcdwKaOkJGhn6VrtT0nZg+hrqj6UiLlyAPqeKhniu6RsLHyAclvr7CmmtoiLaq/sdZ9vb1soLDIq8pckZks6xngqU3NhitVc21ZuKzJpGWqayp46xyKw6KaUpQKUpQKUpQKUpQKUpQKUpQKUpQKqFU1UKDIhFbG3cZrVq1Ztlya1Ga3tqc10Xwb4AF9bM4m2EOUZTHuwQAQQdwzkMPSufWKV2/yeh22kxyOZe2RkYRByPSuluo5SS3SNXvkRKTlLqM+zRsv6hj/pUR8UeWt3ZKXkQPEMZliOVXPA3AgMvpzjHPepp4q8b6gt7IkBSOO3lK4ALGVcA4ffkAcnG0DGR3wKnnhrxTFex7G2iUpmSE5OBwrdx8S5IGfUEHA5Axuz2t/zfI4J4N057i9igjcRs+7DEEgbEaTkD2XH412228GTbcPNGT7I39WqEaT4WFl4khjTPTJkZN2M7Xt5Tjj0Dbl+5aknmrqWoxtbrYCbawkMjQwmUgqU2Ana20ctx64q20mM+1Z1XwfJaia7edHREyY9hXCqc8MW78n05rYeG7EXUXVjK7clec9xjPb765h4g1bWZYZBdfaBCwXqA25ijCrnudgwCTzzzx9AK6Z5LKf2Zz2M0uPYZUH9QaW3STGb8UajaKrspwGXAI/UEfUEetY1tonXkCIVBCljnOO6j09eRWz8zvCz3Nv1oM9eEEgL3lj7tH7n1X3yP4qh3kvrckt46MxYCB2BPf8AvIR/WrL4lx9bq88PdOdYCVLOFI2hiMMxX6Z/hNbB/K8MxJmAz6BM/wDyrT+Y/if7LqS4JVvs6FWXGRl5Rxnjtms/yz8XS3c8qTTtJhA6qUiUAbsE5RVOeQMe5+lN5a2c470vp5TR7txmOfTCADPv8Rz+lQTpKTuHY1KfMbxtPaXyxJcdKMwpJtEcTHJaRTlnVj/AO2KxPKfSvtMj3D8xwELGvoZCNxY/XapX8WB9KuOV1us5YS3UYI8sLm62uAkS98ykgkeygE/nityvlXMi8NE5+nxKfwyMfrVzx55si2lNtbbWm5UucFYzyCT9SDnC+pU5wMbtPovm7cxsPtISePgMUUJKvABYAfC3bOMDvwR2qdZX2NXDGeVENbtGt5WikRkcejDBwexB9R7jjitj4J8GftJpF6nS6YQk7d+QxYfzDHy11TxZoEWqWAkjwX2dW3k4zkjdsJHo3ykfXnuKifkeQZLnH8kP+slXrcONVsk8oyigLOCR/NGQMfg3eot5geDpLWIFsPGWUCRc4BJ7MD8vrjuDj8KlfirxHqMepmK1w0e2HCNDvUs24tlxgjt/NwBW58y2/sa5L8HpqefR9yFexPO7HrWer+rxjfjn+n+VRuLRLlJ0VWQvtZCSMZ4yG9qh/hzTMgt9ScfdXbvLVt+i2/1KSD/1JFriGhfalJj+zz7lx8PSkzjbuz8vbAJ+6tY5e+plj54n2keWBuoFlEyqrb/h2MTlSy4zkeoqK2Gj5T8T+Y4rr/gE79Jj3ZXcJs7htK5kk9P61GPLvTIrgg7hIkIBbGCGYkhc+x2lse1Jl92zlh5NNHpPlrcTzRygBYhk7pCVzxxtUAk/fjFS8+XkoHDRsfplh+uKq8eeZ6WDdJAHl4z6hc4OWx6AEe5zgepEf0rzUmQBnljuVAG5doik7nlSvGecYI9B25NZ3lfjXOM+r66EYZWV12M3OD2PpkHsRW60nQBNuXIUqFPIz8273/w1vt8WpWQkhbG8ExOQN0bjK8jnkEYK/eKinlJq8s0t4s2N8RiRgPRg06sPzWnW4sw1W3n8DNg7XQnHAIK5P0zziubz6pNp7mC6h2vyyEMrBkLEAgjuOD7/AFAqaRazenxG8CSSG0ABdWiBjX9yG+F9oI+Mrzn1PesDz4uE6VqnwmTqMwPG8JsIP/KWK/iopMqtwjyy8IHU7JLjr9MN1MJ093yM6fNvHfb9K5I53AGu/wDlO39jwE/WfP8A50lcXGhTShpEQbXZ2UZAwCxIGOw4PatY221nKTGRj+HtKa5uI4U+aRgufoO7N9wUE/hXR9U8sGtYJZRIJQgDBQpDbAfiJ75wOeMdjVHk14ZYTy3EikdMdJM/zMMufwXaM/4jXTbHV4bkzxod3RcwyAjjdtBI9x8RGfqrD0rOWVlWYyz1883MH5VpLu3qW+JdK+y3EsHOEPwFh8yEZU+/HGfqDUauq3fXKeIvdDk1hOK2WpLzWtauNeiLdK9ryo0UpSgUpSgUpSgUpSgUpSgUpSgV7Xle0Fa1srI4IrWKazIJK1GaktncYNdz8oObOQ/WU/kEQf8A3Xz5Y3Qr6C8mpEbTjt+bqyCTvy2F2/5CnatZXxjGf0jGp7V1G7VRgdYn8WVXc/izMakngeNhdnGdvTbcB2zlcZ/X9auXHlu7XMsvXUCWR5MFGLLubO3O7nA4/KpFaWUFhC7s2ABl5H7nHYAD7+AOST6mlynOmZheto7rkinxDYgNlhFNlQV+H93NgnHxDOfXjjj1rf8AiDxbFaPGjpLI0gZgIlVsBSoJOWGOWFQrw/dG51dLsoUEpcIGwWVFhYKDjtnBOPf1qaa94Z+0zRyiTYY1dcbd2dxU5zuGMbf1rNnzbpL90j2v+KReWrwC2uE6yMrMdgEZxkchjuBYAHGOCfurbeXGmmCyMeQQJJCMegOCc++c/pVrVdCeGCSXq7hGrOV24yFGW53H0BP4Vk+BLnfBIccdVsH65RDVuteJLevWn8C+LWe8vLOYnclxctAxz8UfVcsmT6qTkD+Xt8tZWk+CPsusyXUQAhuIJAyj/u5jJCxwP5WAZvYhvao9EoE87r8LrczsrDuGEjfp6EeozXRNE1dbiIOOCPhdf5WGMj3HIIP0IqWaXHLfjinnxN/aUYHpbJn8ZJTV7yAiZr25fnasKqT6bmkBX8cRtWX5t+GZLjU90YyehEDk/R5cfcMVtfI7SJLc3iyKBuMODkZO3qg8fTkVdfybnWkI8/Zcasv/AIeL/rlroPkFMG0psdxcShvv2xkf5StQDz+tydVUjn/d4v8Arlqz5N+PV06doLg7YLgr8Z7RSDgMf8JHBPphT2zWfxpCfErPHfXCyAh1mlDDnuGIz7/XNZFtqR24zXfvMDymt9UxMj9GfH96qhllGBjeBgtwBhge31qPeFf9nyOJ995P1wDxFGCiN/xsTuI9hj7zVl0lm0x8qIyuj2271EjDPorSyMv4YIqK+Su03N8yfI20p6fCZJivH3YqQeZXjeOytjbxMPtMq7I0TvEhG3qkD5QB8o9TjHAOI75IR7ZbkegjhH+aSrPlqW+yJfr/AJn2VncNBO0gdFVmKxu6jcNwGV9cYrkfmh5yC+j+zWqskGVaR3ADylSCqhQTtQMAe+TgdvW3505/ak+P5Yf/AGlrlbHms3xqXb6v8pH/ALEtS3HwSH68dWQ+ntWvsfOyymmMKR3BcBjhhCgIXk4ZpQM49O/48VtfLi0MWiWqvgfuN5wMYD7pB+OGGffNfJbDBx9KivtO01FZrfqoTtZWIzgkEZBBxkZBB+tcv/2d5wYLwd3EyE4+hQ44+8PUh8mTnQbfGe1wPfPWl7YrjHlR47/Z16zSg9CfCS4yShBJWTHc4JOfXBPrQYvmdI6avdq4weqSPdWwyt+IYGtTb3dfR3jby7tdYiSQOEkwDHcRhXDKeQD/ADpySOfWon4f/wBn4JJm6uOog7JCpQt/xOSSB7Dn3Fal0zYkHkhEw0sk5w80rLn6YRDj23K1YvlfOraprJT5etHjjHO64Df5g1SbxFr0WnWyxRBRJs2W8K+mBtDEeiL3JP0x3NRnyf0cQPdHJYuICxPctmYk/iWJpre6bksiUzeN4kvGtWimBXA6uwGIkpvA4O7nsPh5NaDzD8BRXe27V2DKBu5LK0ZxyoPy44OBgcscZOTv7rwq0l1JKZvgfp/AF5UIAMBs47gnOPX1qnxVcx22nyR7hxDtRWb4io2x5wOTyVGQO5FPnw+72eX2ndDT44s7trTcj1zK5/rUEhb90D6EufuGSRU+8EXIewQ59Zcn/nbNRbwfYCbpLneikuT9VVvh/MlfzNbxurXLOdYyJdpti1pYnpxl5QrSbARl5SM7ckgYzgfcKjPgLR7q1uP3sT7ZlbqsSmBICXDnDepLj/mra+LvHv2OVYY4DPIU3n4xGiAthQzYY5OGPA9PetHJ5wMnz2TY/wAMyk/kVA7e9Z9rd5mpv4wvNzQdsi3KiQhxsc/NGmOAfqmS33Ek9j83KbvvivoDxNMb/RpJLY/3kXUUEAkgfE8ZH83DDjswH0r58vpNrEMCrLwQeCD9CK1jfNM5T3bSagK1Titpdyg1rZDWK6YrVKUrLRSlKBSlKBSlKBSlKBSlKBSlKBSlKD0GrqPVmqgaDLSapT4e8w760jMdvP00LbiNkb/EQASN6nHYcCoaGq9HNWtpp0y182dSJ5ugfYw2/wDRBWTHrfXZXuppZ2HIEhyinnkKPhHc8gVzWG6Pp99bC21cj1rc055SukXevsSot2aJlyRIuMrwRxnPoSPxq1eeKdRkkYm8dAQBtjARV4xlR3B4znJ5NRqy1PAOfXt3H3VTd6iTgKec8101HKdTyJPd6/fS5WW7kMZUqyKFVWUjBB4ycj1J9as2Hi2+tz0reUJH3IKK5BzkkFge4wD7DjB5rCt5vgBP/wCV7Ao/E85pzE6v1vNO1Qgnc25nYs7H1ZiWY/ma2qa3LGWNvKI2cLuyqsDtORwwx6kZ+hqJW6hiVXLH6AEn8hVNxIyLweT61dSszcu4mkGqOztNcSK77RGNqheMswGB9N35Y++keoTJkwS9JmwGYKjkgEkD41PqTUI0tmxuZiT9PpWb+1yg+tTmaLbtILzSOsTPdv1pNoUMVRMKMkDCADux/OorrHhMXEJMaDqKe3bK1t7nVXmAABA7Becn3P1rYWdwEi/xcj3B7c1deaOrvbmmi+NdTsR0obl0jGQEYJIq4PIUSK237hipLb+O9VnUKbxwDnJRIkbnHqqDGPTGMZrB1XRwPjxxuyfz5rcaPagYwKxP846Zf6+eMGw8NESNI5aRmJLM5LMx+pY8k1vNNa4ti5tn6ZkGxvhDcDO0jPYgsSP1zUksYgVziqolXLexx+grfnxz3lvaAa/YSXDM8zGWQqu5iFBO0BRwoA7D6VzfUdOKvgA1269UdY8cYFRLxJZRCRCcZY4A+uc96zljLGsP9LL61Fh5r6pFGkXXJiRRGF6cG7YBtADtGTnHqc9uc1pNN8MvMxd16UfzZ7DnsFzUkuNPTHyjt9KtvrKuQuMbEVfy4rMwk+ut/wBLfiW+FtQvI7RYLa56ccRcBTHE2Qx3kEshbuW9fX2rDs/Clopd9ud7syoSSEUsSqe+Bx+FarR/EBgfdj4T8w/rV0eJFJbb2ycfrW5MY5ZXOtza6rLZk/ZrhoIyfk+FowSe4RwVBP1ArcHxJfEYN6wGc5CQqe2MAhOBzn765nrl+zofcGr3hzX5GAjk5wMA/UfQ+9T+dr/Um9p1HGqszs7SO3zPISzn72NarV/F1xZq7Ws3TZwoYhUbOM4+dTj5j2rXNM3OScD3/rWvni3gqx4PY/0rVnmmcd722GmeZWoqpYXcjHjKusTjA+m5Dj7xWouNWlkcySM8jnGWkdnYgZwOfQc4HpVi0j27lOMj9atzagElVeMEVz1I7W2pVY+N7+COOOCYRxgsSNkbMdx3Ekup/TFSWDW+nDtiuXhJxuKgGRvXuVJ7k9qhsAG3055Fa2XXguV3cD8a1qT657t+N1ruvuzvIzszsEBdsBmCKEHA4HC5PuTUTvNVdicsfzrHv9c38DJPvWoecmsXL8jrjh+1NNE8zL+zjWKCfEasWCNHG45O5hll3YJz2I78YrQ65rr3MzzS7d7nnYu1eBgYH3DHJPatSsmKtlj3rnt00vSPWOTXuapqKUpSgUpSgUpSgUpSgUpSgUpSgUpSgUpSgUpSgmHl3qoh+2YuVtZZLcJDKxdQH60Tn4kViPhVvSpLrF9o9wl7KWR7gjCNtlh6jLbRqJoUXCjdcByVYcgjtnNcqpQdbu304re/YFjXbb3qnpmYh4QbNo3bqMeSxlHGO3b1q5f3+iyySyN9nUFI8CMXKMqC2YYiRfh+0faAoO74dm099xrkcc7LnaxG4FTgkZB7g47jgce1UUHcoILMWkU94IsBbGJnkM4fpnTIZNsIi4Mm/BG4Yxn2rFGt6ZcSRNMY90a2qb8zDeBZsGEoU42rOsakqAe/fmuNyTs3zMTgADJJwFG1Rz6AAAUSUjtV2mnftF1i0jbfGyLbpdWwZl6hiDmzuOps3DeU3kgZ5q0uoafhYyRsaSEyiEXLQ7xbzbiv8fTEhiB9eTXGrfV9qbcnGQduTgkAgHHbOCRn3NYxvWZu55+hIrW2Ji6xpqRrfXX2ZSEMEmxV6hJPTQtsDfERu3Y7/ee9ZeuLa2yIJo8uY85MrqrThokaI9PO3ps0hcYBAAHJOTy9b7C9/wA+TWLeaq8jAuzNgYG5i2B9Bk8D2rW053XRvD9zbblEzsQC+8KMRsqhiNsmd3OBj4RyfTvUkWaxz0uuixs4dhmU5EYRFGducbpJn99ijI71xqDVSBWTbal8Wc1d7Z506nqE0JRBAUJG5sJ1DKWd22oMj4tqKn4kn1rM0jUoV1G56rgFLncgYsBjqN1SCvcgbcA8HJ71ya51c44NW9N1Qqe/rmm/xOf1124W1eIhmV3EaDaHZRkK+cbU+I7tnHfB/EVaAIonuIpGjUAFFG9yhZXBVQ4G4gY7965yNWyTz3FZdpqnFVh1K2vLfYQWQEIDnexzIVOV7YGGA/P8Retby1V5MOqhsq2GZtw/dFT7fxjj0X8+Yrq3JqiLVvjb3xTS7v8Ax0meeB9gZ48oFXIdiMGSckduQAYznvyefpqdcu7VCse6Mxk3OQXlAY9MNbdQKRkCRRyflIzx3qIQ6r8RrS+ItTyw9qE+pfqVrbNLGkLhVZV3uXY47ZZlKjYQSwwCew/G1qf2O6nikYovSjuIDEZCpKxB2tG3IB8PIT64UZPOaiCapyDnuCK17ajiSlax26f/ANnrJY2fG9DIxB6rLttw6IZQMgsoJK5wTu78CotexWaxqIBGxWe43EGYO8eUMQwT8hG4ZzkY78kmN3GsPsKb2299m47c/XbnGa1VvqBVqzv1uTx0jUINL/eBSVQepeXdtaORwYwchnWQxx4bg7SexyughkshqGyMokKxEq3VkdJJukWUO/zIplIU4xwvpkmozeXxOa1SuQc1m31qTx3XU59PmkLvKrdSVOowlkTbHmIHaNnxDZ1OSQcjv2zENRurMWy9JkEv7reiSyScsknUxv7BWWPBB/jPf0iltqmVwa1VwSr5FW1Jj+V1qfVkaGKF7uMxt0muWMjgNjakVvGiA7I41+JiANxU/RawfEP2Brd4lljKo11Lbt1JAykx2pjXBHO5llU7s4x39TARd7krXPckjBqWrI6wJtL3MBPGqATKmZZm5DyLE+duclemTk47/CcnbpJhppeb+5wkMJQtPcESTPHmThccI5bOO4RFA+MsOe5pms22tSSJvmA6he/YxGB0JzZiMuQSQO2/kSdAy4Ho2AOcVJdP8TWgmtJJJozcQRJbGXLFOkbdS0hfH94svWiHckShv4a5HmmaiugWcOmoYXEi9ZEjkLPNNiSYGAyiQKg6e09coVf4sL39cWfYW1KQSxyQSiZht3cSG5/3Y4ZRhz8TDGTsMmcfEKhFe5oPKUpQKUpQKUpQKUpQKUpQKUpQKUpQKUpQKUpQKUpQKUpQKUpQKUpQKrR8VRSgutOTXgerdKC8JKuJPisbNM1djJafNVJNisXNN1Nppso741lw6ngVo91VCSrtOUgGp16NRrQdavevTact+NTxWBf3u41ruvVDvmm1mLMjvcVbluMnNYmaE1NrpkPcVZL1TmvKiq2kqilKCpHI7VVJLmrdKD0NXlKUClKUClKUClKUClKUClKUClKUClKUClKUH//Z">
            <a:extLst>
              <a:ext uri="{FF2B5EF4-FFF2-40B4-BE49-F238E27FC236}">
                <a16:creationId xmlns:a16="http://schemas.microsoft.com/office/drawing/2014/main" id="{3101DBE8-BA63-4F2C-AD39-56FE780ADC1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031" name="Picture 7" descr="C:\Users\Djura\Desktop\index.jpg">
            <a:extLst>
              <a:ext uri="{FF2B5EF4-FFF2-40B4-BE49-F238E27FC236}">
                <a16:creationId xmlns:a16="http://schemas.microsoft.com/office/drawing/2014/main" id="{01303EB9-FA3D-4241-89CD-B2110537F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04800"/>
            <a:ext cx="4267200" cy="1066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3" name="Picture 9" descr="https://encrypted-tbn2.gstatic.com/images?q=tbn:ANd9GcSE-t7YPhUcU7cQY7i7N9uWtjMgwspAj65wSUxUWLwXt3hh823k">
            <a:extLst>
              <a:ext uri="{FF2B5EF4-FFF2-40B4-BE49-F238E27FC236}">
                <a16:creationId xmlns:a16="http://schemas.microsoft.com/office/drawing/2014/main" id="{30238D6C-8982-48CC-A5B0-28A34DE50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4191000"/>
            <a:ext cx="1905000" cy="2321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5" name="Picture 11" descr="https://encrypted-tbn1.gstatic.com/images?q=tbn:ANd9GcRa5g-4ub9Dy7bjelMtgN9HrzoDB-LkDmuC5oX16QbtwbulfkLI">
            <a:extLst>
              <a:ext uri="{FF2B5EF4-FFF2-40B4-BE49-F238E27FC236}">
                <a16:creationId xmlns:a16="http://schemas.microsoft.com/office/drawing/2014/main" id="{F47553E2-F8CE-4A64-9D4F-CBA11670D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" y="1600200"/>
            <a:ext cx="3863975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ТРИСКАИДЕКАФОБИЈА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Strah od broja 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209800"/>
            <a:ext cx="4846831" cy="3312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АИЛУРОФОБИЈА</a:t>
            </a:r>
            <a:endParaRPr lang="en-US" dirty="0"/>
          </a:p>
        </p:txBody>
      </p:sp>
      <p:pic>
        <p:nvPicPr>
          <p:cNvPr id="4" name="Content Placeholder 3" descr="Strah od maca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7231" y="2209800"/>
            <a:ext cx="4549538" cy="3024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A6EFC8BA-6432-4EFE-9FEB-EB6F1E1C7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A41F5B9-46C2-4F73-8706-D6FEBDE18E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ПАНИЧНИ ПОРЕМЕЋАЈ-</a:t>
            </a:r>
            <a:r>
              <a:rPr lang="sr-Cyrl-CS" sz="2400" dirty="0"/>
              <a:t> облик стања страха које се испољава понављајућим, неочекиваним нападима панике, који нису изазвани неким телесним обољењем или деловањем психотропних сретстав, а између којих је присутан снажан и онеспособљавајући страх од наредних напада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Напад панике није изазван излагањем некој, по живот опасној ситуацији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Пацијенти у први план стављају један или два симптома ( вртоглавица, гушење, лупање срца,...)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Важно је питати за симптоме које они не помињу: страх од тренутне смрти, губитка контроле, лудила и колабирања, а неретко и деперсонализација и дереализација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20"/>
    </mc:Choice>
    <mc:Fallback xmlns="">
      <p:transition spd="slow" advTm="13032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EAF872C-B752-4232-88C8-242DD349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348E459-DEF4-4BFE-A27A-E636DD195E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ГЕНЕРАЛИЗОВАНО СТАЊЕ СТРАХА-</a:t>
            </a:r>
            <a:r>
              <a:rPr lang="sr-Cyrl-CS" sz="2400"/>
              <a:t> карактерише се хроничним патолошким страхом, чије су форме испољавања претерана или преплављујућа стрепња, забринутост, напето ишчекивање или “слободно лебдећи страх”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Постепен почетак, често претходе неповољни животни догађаји или стрес, дуго времена прође до обраћања лекару за помоћ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психичке напетости: узнемиреност, раздражљивост, преосетљивост, поремећаји спавања, пренапрегнутост, неспособност опуштања,...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телесне напетости: затегнутост, грчеви, трзаји, тремор, болови мишића, главобоља,...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94"/>
    </mc:Choice>
    <mc:Fallback xmlns="">
      <p:transition spd="slow" advTm="9249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96617D4B-259B-4A03-8FFA-D0F8C596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E34F3D3-249E-4B36-93F8-B59C1F206C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МЕШОВИТО СТАЊЕ СТРАХА И ДЕПРЕСИЈЕ-</a:t>
            </a:r>
            <a:r>
              <a:rPr lang="sr-Cyrl-CS" sz="2400"/>
              <a:t> се одликује преплитањем симптома страха и депресије, који нису таквог интензитета да би могла да се постави дијагноза депресије или неког специфичног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У клиничкој слици изразита хетерогеност. Заступљеност симптома је субсиндромска и у односу на депресију и у односу на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Нема типичних симптома али се често срећу: нервоза, напетост, немир, раздражљивост, променљиво али махом лоше расположење, преосетљивост,незадовољство собоб, песимистичан став, поремећаји спавања,...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2"/>
    </mc:Choice>
    <mc:Fallback xmlns="">
      <p:transition spd="slow" advTm="8000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A106E3-BFA8-48D0-BB5A-17D479EA0A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ОПСЕСИВНО-КОМПУЛЗИВНИ ПОРЕМЕЋАЈ</a:t>
            </a:r>
            <a:endParaRPr lang="en-US" sz="4000" dirty="0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0D67807-0CDA-4E28-9A15-631933259C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Присилну неурозу карактерише постојање повратних присилних мисли или принудних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Клиничка слика се испољава у три обликаЧ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опсесивне мисли и руминације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компулзивне радње и ритуали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Заједничко присуство присилних мисли и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Најчешће флуктуирајући ток, са слабљењем и интензивирањем симптома. 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Прогноза није повољна. Најтежа компликација је њен прелазаку схизофренију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12"/>
    </mc:Choice>
    <mc:Fallback xmlns="">
      <p:transition spd="slow" advTm="15031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8E013FC-EC5C-4B47-90A9-54D4257606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 dirty="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600A71D-9566-4933-876D-6289A09F0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АКУТНА РЕАКЦИЈА НА СТРЕС-</a:t>
            </a:r>
            <a:r>
              <a:rPr lang="sr-Cyrl-CS" sz="2800" dirty="0"/>
              <a:t> пролазни поремећај значајне тежине, као реакција на изузетан физички и/или психосоцијални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На почетку збуњеност са извесним сужењем поља свести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Симптоми се јављају непосредно или за неколико минута након доживљеног тешког стреса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Током испољавања акутне реакције на стрес, могу се јавити симптоми других психичких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400" dirty="0"/>
              <a:t>                                                       поремећаја </a:t>
            </a:r>
            <a:endParaRPr lang="en-US" sz="2400" dirty="0"/>
          </a:p>
        </p:txBody>
      </p:sp>
      <p:pic>
        <p:nvPicPr>
          <p:cNvPr id="9218" name="Picture 2" descr="https://encrypted-tbn0.gstatic.com/images?q=tbn:ANd9GcT21kC0zhIzXyfQmOMIQpCQwo_4zHgoInL4CiHzjkocwzKZH9tf85eiCbWo">
            <a:extLst>
              <a:ext uri="{FF2B5EF4-FFF2-40B4-BE49-F238E27FC236}">
                <a16:creationId xmlns:a16="http://schemas.microsoft.com/office/drawing/2014/main" id="{3F7FFB6D-4FC1-43A1-9884-9CCB5CB81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5162549"/>
            <a:ext cx="2695575" cy="169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807"/>
    </mc:Choice>
    <mc:Fallback xmlns="">
      <p:transition spd="slow" advTm="10080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2E1CC5A3-D443-4EFA-BCB9-D400A18E4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297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C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sr-Cyrl-CS" b="1" dirty="0"/>
              <a:t>НЕУРОЗЕ- реч неурозе потиче од грчке речи неурон, што значи живац, живчани, који се тиче живаца, који долази као последица обољења живаца (Вујаклија, 1980)</a:t>
            </a:r>
            <a:endParaRPr lang="en-US" b="1" dirty="0"/>
          </a:p>
        </p:txBody>
      </p:sp>
      <p:pic>
        <p:nvPicPr>
          <p:cNvPr id="2" name="Picture 1" descr="C:\Users\Djura\Desktop\images5.jpg">
            <a:extLst>
              <a:ext uri="{FF2B5EF4-FFF2-40B4-BE49-F238E27FC236}">
                <a16:creationId xmlns:a16="http://schemas.microsoft.com/office/drawing/2014/main" id="{4F25C082-84E5-4F86-BB83-6C3FD2B05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24384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72"/>
    </mc:Choice>
    <mc:Fallback xmlns="">
      <p:transition spd="slow" advTm="4257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E162A6E-BF38-4830-9D1B-2683EEFD85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3E2DD3E-55D6-4EE2-9C43-21E14A7E9A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ПОСТТРАУМАТСКИ СТРЕСНИ ПОРЕМЕЋАЈ ( ПТСП)-</a:t>
            </a:r>
            <a:r>
              <a:rPr lang="sr-Cyrl-CS" sz="2400" dirty="0"/>
              <a:t> је реакција на стресни догађај краћег или дужег трајања, изузетно угрожеавајуће односно катастрофичне природе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Развија се у периоду до шест месеци, а ретко овај латентни период може да буде и нешто дужи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Кл. слика се карактерише тријасом симптома: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Поновно преживљавање трауматског догађаја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избегавање стимулуса удружених са траумом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присутна анксиозност или раздражљивост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Ток је флуктуирајући, ређе хроничан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000" dirty="0"/>
          </a:p>
        </p:txBody>
      </p:sp>
      <p:pic>
        <p:nvPicPr>
          <p:cNvPr id="18436" name="Picture 4" descr="https://encrypted-tbn0.gstatic.com/images?q=tbn:ANd9GcRHMJvXPFtUJOjbN4hdPAtimB5zsO1Qd7OQsaei_BLzxS2RzBSM_w">
            <a:extLst>
              <a:ext uri="{FF2B5EF4-FFF2-40B4-BE49-F238E27FC236}">
                <a16:creationId xmlns:a16="http://schemas.microsoft.com/office/drawing/2014/main" id="{1290693C-1739-4332-8D86-8469CE578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3775"/>
            <a:ext cx="27432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239"/>
    </mc:Choice>
    <mc:Fallback xmlns="">
      <p:transition spd="slow" advTm="13723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5FE71F6-EEC6-4BB2-84C3-D633A1955B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E74A7C4-CAE2-45B9-811B-E577153A93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Карактеришу се изненадном, пролазном измењеношћунормалне интегрисаности функције свести, идентитета и моторног понашања тј. покрета тела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ГУБИТАК ПАМЋЕЊА-</a:t>
            </a:r>
            <a:r>
              <a:rPr lang="sr-Cyrl-CS" sz="2400" dirty="0"/>
              <a:t> психогена амнезија- губитак памћења за важне недавне догађај, што није изазвано органским психичким поремећајима, а сувише је велики да би се објаснио обичном заборавношћу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ДИСОЦИЈАТИВНА ФУГА-</a:t>
            </a:r>
            <a:r>
              <a:rPr lang="sr-Cyrl-CS" sz="2400" dirty="0"/>
              <a:t> изненадно и неочекивано напуштање куће или радног места и одлазак на путовање. Праћена је преузимањем новог идентитета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940"/>
    </mc:Choice>
    <mc:Fallback xmlns="">
      <p:transition spd="slow" advTm="16994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4580B23-45DC-4ED7-9CDF-3FFC48C0D4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013FC08-9F6F-43BB-B13E-FACEAF3DA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СТУПОР-</a:t>
            </a:r>
            <a:r>
              <a:rPr lang="sr-Cyrl-CS" sz="2400" dirty="0"/>
              <a:t> дефинише се исто као и ступор уопште, али у његовом настанку не суделује органски чинилац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СТАЊЕ ТРАНСА И ПОРЕМЕЋАЈ ЗАПОСЕДНУТОСТИ-</a:t>
            </a:r>
            <a:r>
              <a:rPr lang="sr-Cyrl-CS" sz="2400" dirty="0"/>
              <a:t> карактерише се привременим губитком личног идентитета и пуне свесности о доживљају околине. Као да је особу преузела нека друга особа, дух, бог или сила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ПОРЕМЕЋАЈИ ПОКРЕТА И СЕНЗНИБИЛИТЕТА-</a:t>
            </a:r>
            <a:r>
              <a:rPr lang="sr-Cyrl-CS" sz="2400" dirty="0"/>
              <a:t> постоји губитак или промена у функционисању покрета или сензибилитета, најчешће кожног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567"/>
    </mc:Choice>
    <mc:Fallback xmlns="">
      <p:transition spd="slow" advTm="120567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24BC9A1-5901-4CE4-AB6E-863B4CDD4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СОМАТОФОРМНИ ПОРЕМЕЋАЈИ</a:t>
            </a:r>
            <a:endParaRPr lang="en-US" altLang="en-US" sz="40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4BE3337-918A-49F5-92C8-52F7B16ABA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СОМАТИЗАЦИОНИ ПОРЕМЕЋАЈ-</a:t>
            </a:r>
            <a:r>
              <a:rPr lang="sr-Cyrl-CS" sz="2400"/>
              <a:t> вишеструко, повратно, учестало мењање телесних симптома, који су обично, присутни неколико година пре него што се пацијент обрати психијатру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ХИПОХОНДРИЈА- </a:t>
            </a:r>
            <a:r>
              <a:rPr lang="sr-Cyrl-CS" sz="2400"/>
              <a:t>претерана преокупираност телесним функционисањем, телесним здрављем, телесним симптомима или болестима, што је у вези са патолошким страхом да је особа оболела од неке озбиљне болести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СОМАТОФОРМНА ДИСФУНКЦИЈА ВЕГЕТАТИВНОГ НЕРВНОГ СИСТЕМА-</a:t>
            </a:r>
            <a:r>
              <a:rPr lang="sr-Cyrl-CS" sz="2400"/>
              <a:t> Да Костин синдром,неуросис гастрика, аерофагија, психогено повраћање, психогени иритабилни колонпсихогени кашаљ, хипервентилациони синдром, ретенција урина, полакиурија,...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СТАЛНИ СОМАТОФОРМНИ ПОРЕМЕЋАЈ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"/>
    </mc:Choice>
    <mc:Fallback xmlns="">
      <p:transition spd="slow" advTm="46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3C4F0A0-886D-4DD0-846B-33420939F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74638"/>
            <a:ext cx="6324600" cy="1630362"/>
          </a:xfrm>
        </p:spPr>
        <p:txBody>
          <a:bodyPr/>
          <a:lstStyle/>
          <a:p>
            <a:pPr eaLnBrk="1" hangingPunct="1"/>
            <a:r>
              <a:rPr lang="sr-Cyrl-CS" altLang="en-US" sz="4000"/>
              <a:t>ДРУГИ НЕУРОТСКИ ПОРЕМЕЋАЈИ</a:t>
            </a:r>
            <a:endParaRPr lang="en-US" altLang="en-US" sz="40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07C4C91-8FF0-4602-A0E8-B79A4ED0A8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229600" cy="42211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НЕУРАСТЕНИЈА- </a:t>
            </a:r>
            <a:r>
              <a:rPr lang="sr-Cyrl-CS" sz="2800" dirty="0"/>
              <a:t>хронично и онеспособљавајуће осећање слабости, умора, малаксалости и исцрпљености, уз присуство и других телесних, емоционалних и когнитивних симптома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СИНДРОМ ДЕПЕРСОНАЛИЗАЦИЈЕ И ДЕРЕАЛИЗАЦИЈЕ-</a:t>
            </a:r>
            <a:r>
              <a:rPr lang="sr-Cyrl-CS" sz="2800" dirty="0"/>
              <a:t> хронични или рекурентни поремећај, који се манифестује его-дистоним и зато непријатним епизодама деперсонализације. Однос према реалности је очуван, па особа увиђа да доживљај деперсонализације не одговара стварности</a:t>
            </a:r>
            <a:endParaRPr lang="en-US" sz="2800" dirty="0"/>
          </a:p>
        </p:txBody>
      </p:sp>
      <p:pic>
        <p:nvPicPr>
          <p:cNvPr id="22532" name="Picture 2" descr="https://encrypted-tbn0.gstatic.com/images?q=tbn:ANd9GcSF5J3ybEGghXfI4pfVn7G6c0CiJnvALhoz_R5-GaiwecgoIZ7iQA">
            <a:extLst>
              <a:ext uri="{FF2B5EF4-FFF2-40B4-BE49-F238E27FC236}">
                <a16:creationId xmlns:a16="http://schemas.microsoft.com/office/drawing/2014/main" id="{9C881E16-504E-4C51-8168-755B6D8E9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2133600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30"/>
    </mc:Choice>
    <mc:Fallback xmlns="">
      <p:transition spd="slow" advTm="11323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F94C665C-6287-4095-9BAB-A3614EA0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ТЕРАПИЈА НЕУРОТСКИХ ПОРЕМЕЋАЈА</a:t>
            </a:r>
            <a:endParaRPr lang="en-US" altLang="en-US" sz="40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D684BED-70C1-4A8B-9B11-018234DD7A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ПСИХОТЕРАПИЈА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СУПОРАТИВНА, ДИРЕКТИВНА И НЕДИРЕКТИВНА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ПСИХОАНАЛИТИЧКА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БИХЕЈВИОР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КОГНИТИВНА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ПАРТНЕРСКО-БРАЧНА И ПОРОДИЧНА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ФАРМАКОТЕРАПИЈА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АНТИДЕПРЕСИВИ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БЕНЗОДИАЗЕПИНИ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НЕБЕНЗОДИАЗЕПИНСКИ АНКСИОЛИТИЦИ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БЕТА АДРЕНЕРГИЧКИ БЛОКАТОРИ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ИНТЕГРАТИВНИ МОДЕЛИ ЛЕЧЕЊА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342"/>
    </mc:Choice>
    <mc:Fallback xmlns="">
      <p:transition spd="slow" advTm="192342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0D43202-4CB1-461E-87C1-544778CB9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572000"/>
            <a:ext cx="5181600" cy="1143000"/>
          </a:xfrm>
        </p:spPr>
        <p:txBody>
          <a:bodyPr/>
          <a:lstStyle/>
          <a:p>
            <a:pPr eaLnBrk="1" hangingPunct="1"/>
            <a:r>
              <a:rPr lang="en-US" altLang="en-US"/>
              <a:t>Питања?</a:t>
            </a:r>
            <a:endParaRPr lang="sr-Latn-CS" altLang="en-US"/>
          </a:p>
        </p:txBody>
      </p:sp>
      <p:pic>
        <p:nvPicPr>
          <p:cNvPr id="2049" name="Picture 1" descr="C:\Users\Djura\Desktop\index 1.jpg">
            <a:extLst>
              <a:ext uri="{FF2B5EF4-FFF2-40B4-BE49-F238E27FC236}">
                <a16:creationId xmlns:a16="http://schemas.microsoft.com/office/drawing/2014/main" id="{E6F72FAF-1EB4-4DC9-BFF0-76252C22B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5029200" cy="3752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5605" name="Picture 4" descr="https://encrypted-tbn0.gstatic.com/images?q=tbn:ANd9GcQTF9JuinhKqcHZLlBWeulDXrG8V3nIWgZi2LCvlxoI-LZ-Zt41">
            <a:extLst>
              <a:ext uri="{FF2B5EF4-FFF2-40B4-BE49-F238E27FC236}">
                <a16:creationId xmlns:a16="http://schemas.microsoft.com/office/drawing/2014/main" id="{A6EA7C3E-2580-452F-A746-214758F28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009354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733F41D-E15B-4EC4-AED5-E82F6455D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b="1"/>
              <a:t>ДЕФИНИЦИЈА</a:t>
            </a:r>
            <a:r>
              <a:rPr lang="sr-Cyrl-CS" altLang="en-US"/>
              <a:t> </a:t>
            </a: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EB5E76B-CD19-4393-8B48-5296C3FD2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Неурозе су психички поремећај код којих је основна карактеристика постојање патолошког страха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Начин испољавања зависи од карактеристика личности оболеле особе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У основи неуроза увек лежи посебна структура или поремећај личности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И поред бројних истраживања која су за циљ имала утврђивање биолошке основе којом би се објаснио настанак ових поремећаја до данас није утврђено ништа патогномонично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Неуротичне особе никада трајно не губе однос према реалности и нису склоне ка развоју психотичних поремећаја </a:t>
            </a: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704"/>
    </mc:Choice>
    <mc:Fallback xmlns="">
      <p:transition spd="slow" advTm="1677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A3E9FBD-718C-48B3-89E4-76D0A4A1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ЕПИДЕМИОЛОГИЈА</a:t>
            </a: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C008C15-5DCD-4874-8D0E-D841A585C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   </a:t>
            </a:r>
            <a:r>
              <a:rPr lang="sr-Cyrl-CS" altLang="en-US" b="1"/>
              <a:t>НЕУРОЗЕ</a:t>
            </a:r>
            <a:r>
              <a:rPr lang="sr-Cyrl-CS" altLang="en-US"/>
              <a:t> су најраспрострањенији психички поремећај. Грубе процене су показале да приближно једна трећина до четвртине укупне популације испоњава различито интензивне неуротске сметње током неког периода живота</a:t>
            </a:r>
            <a:endParaRPr lang="en-US" altLang="en-US"/>
          </a:p>
        </p:txBody>
      </p:sp>
      <p:pic>
        <p:nvPicPr>
          <p:cNvPr id="21506" name="Picture 2" descr="http://www.multicarehomeopathy.com/images/neurosis.jpg">
            <a:extLst>
              <a:ext uri="{FF2B5EF4-FFF2-40B4-BE49-F238E27FC236}">
                <a16:creationId xmlns:a16="http://schemas.microsoft.com/office/drawing/2014/main" id="{D45310FD-8205-4B6C-B8BA-711939440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5029200"/>
            <a:ext cx="4743450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82"/>
    </mc:Choice>
    <mc:Fallback xmlns="">
      <p:transition spd="slow" advTm="391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307310E-8EF1-467A-91C2-0FC40DB4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pPr eaLnBrk="1" hangingPunct="1"/>
            <a:r>
              <a:rPr lang="sr-Cyrl-CS" altLang="en-US"/>
              <a:t>ЕТИОЛОГИЈА</a:t>
            </a:r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FF7A012-A363-4736-A803-95C0F1E6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Психоаналитичке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Бихејвиорално-когнитивне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Теорије о породичним и партнерско-брачним односима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Биолошке теорије</a:t>
            </a:r>
            <a:endParaRPr lang="en-US" altLang="en-US"/>
          </a:p>
        </p:txBody>
      </p:sp>
      <p:pic>
        <p:nvPicPr>
          <p:cNvPr id="20482" name="Picture 2" descr="http://borderlinepersonality.disorder-symptoms.com/wp-content/uploads/2012/04/borderline_personality_disorder.jpg">
            <a:extLst>
              <a:ext uri="{FF2B5EF4-FFF2-40B4-BE49-F238E27FC236}">
                <a16:creationId xmlns:a16="http://schemas.microsoft.com/office/drawing/2014/main" id="{99F176DC-2F78-457A-B55D-12EF5AF9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0"/>
            <a:ext cx="4038600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35"/>
    </mc:Choice>
    <mc:Fallback xmlns="">
      <p:transition spd="slow" advTm="3783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9345152-7FC2-480A-8EE9-8D3B678003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КЛАСИФИКАЦИЈА НЕУРОТСКИХ ПОРЕМЕЋАЈА-МКБ-10-</a:t>
            </a:r>
            <a:r>
              <a:rPr lang="sr-Cyrl-CS" sz="2800"/>
              <a:t>1992</a:t>
            </a:r>
            <a:r>
              <a:rPr lang="sr-Cyrl-CS" sz="4000"/>
              <a:t>.</a:t>
            </a:r>
            <a:r>
              <a:rPr lang="sr-Cyrl-CS" sz="2800"/>
              <a:t>ГОД.</a:t>
            </a:r>
            <a:endParaRPr lang="en-US" sz="4000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FA58E09E-3E91-4750-803E-A094C6A9B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400"/>
              <a:t>   </a:t>
            </a:r>
            <a:r>
              <a:rPr lang="en-US" altLang="en-US" sz="2000"/>
              <a:t>F</a:t>
            </a:r>
            <a:r>
              <a:rPr lang="sr-Latn-RS" altLang="en-US" sz="2000"/>
              <a:t>4</a:t>
            </a:r>
            <a:r>
              <a:rPr lang="sr-Cyrl-CS" altLang="en-US" sz="2000"/>
              <a:t>0-</a:t>
            </a:r>
            <a:r>
              <a:rPr lang="en-US" altLang="en-US" sz="2000"/>
              <a:t>F</a:t>
            </a:r>
            <a:r>
              <a:rPr lang="sr-Cyrl-CS" altLang="en-US" sz="2000"/>
              <a:t>48 – Неуротски, са стресом повезани и соматоформни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Фобична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Агорафобија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Социјална 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Специфична фобија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облици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Панични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Генерализовано стање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Мешовито стање страха и депресивности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000"/>
              <a:t> </a:t>
            </a:r>
            <a:endParaRPr lang="en-US" altLang="en-US" sz="2000"/>
          </a:p>
        </p:txBody>
      </p:sp>
      <p:pic>
        <p:nvPicPr>
          <p:cNvPr id="7172" name="Picture 2" descr="https://encrypted-tbn0.gstatic.com/images?q=tbn:ANd9GcTCT3sdErN9NNejQF8fCzPaaM36I-q6E-wcujxdkn4tPOTHRVE7eDfGVWJK">
            <a:extLst>
              <a:ext uri="{FF2B5EF4-FFF2-40B4-BE49-F238E27FC236}">
                <a16:creationId xmlns:a16="http://schemas.microsoft.com/office/drawing/2014/main" id="{6E636E31-BF27-4753-88A4-0DE28C815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08513"/>
            <a:ext cx="2667000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389"/>
    </mc:Choice>
    <mc:Fallback xmlns="">
      <p:transition spd="slow" advTm="11538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BD3E0694-AC2B-4FF9-BB99-B27175A83C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Присилна и компулсивна неуроза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мисли или руминације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радње  ( ритуали)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Мешовито присилне мисли и радње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Други облици присилних мисли и радњи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Реакција на тежак стрес и поремећаји прилагођавања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Акутна реакција на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Посттрауматски стресни поремећај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Поремећаји прилагођавања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C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</p:txBody>
      </p:sp>
      <p:pic>
        <p:nvPicPr>
          <p:cNvPr id="18434" name="Picture 2" descr="http://t2.gstatic.com/images?q=tbn:ANd9GcS1SzWXaiXM7Zv9Ugv5vsYEssVvoKJZ7b_nq_MTXF-SFUl49AZNjveAZtNI">
            <a:extLst>
              <a:ext uri="{FF2B5EF4-FFF2-40B4-BE49-F238E27FC236}">
                <a16:creationId xmlns:a16="http://schemas.microsoft.com/office/drawing/2014/main" id="{795122A2-5031-4853-8C50-D82302BFB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010608"/>
            <a:ext cx="3095625" cy="259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68"/>
    </mc:Choice>
    <mc:Fallback xmlns="">
      <p:transition spd="slow" advTm="944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9A71CB56-77DD-45F8-A2AD-8B49B07C0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Дисоцијативни ( конверзивни)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амнезија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фуга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Стање транса и запоседнутости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Дисоцијативни моторни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Дисоцијативне конвулзије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анестезија и сензорни губитак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Мешовити дисоцијативни ( конверзивни 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Други дисоцијативни ( конверзивни )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Соматоформни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Недиференцирани 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Хипохондријски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Соматоформна аутономна дисфункција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Стални соматоформни болни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неуротски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Неурастенија</a:t>
            </a:r>
            <a:endParaRPr lang="en-US" altLang="en-US" sz="2000"/>
          </a:p>
        </p:txBody>
      </p:sp>
      <p:pic>
        <p:nvPicPr>
          <p:cNvPr id="9219" name="Picture 2" descr="https://encrypted-tbn3.gstatic.com/images?q=tbn:ANd9GcTXn7bZhDyy504EQobOGkIRLKi9PUntHs0UPENvk0kd5d41uJ3LPQ">
            <a:extLst>
              <a:ext uri="{FF2B5EF4-FFF2-40B4-BE49-F238E27FC236}">
                <a16:creationId xmlns:a16="http://schemas.microsoft.com/office/drawing/2014/main" id="{6C58BA7D-D856-4920-8D35-BEECF3F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4" y="3429000"/>
            <a:ext cx="21621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s://encrypted-tbn0.gstatic.com/images?q=tbn:ANd9GcTO6w_FFDin0hc2uz9E4dL4MccP7NACB5lEPrqgckLTiWcMXNgtsw">
            <a:extLst>
              <a:ext uri="{FF2B5EF4-FFF2-40B4-BE49-F238E27FC236}">
                <a16:creationId xmlns:a16="http://schemas.microsoft.com/office/drawing/2014/main" id="{4F1A5893-6790-43B0-BADF-57ABB8332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1000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760"/>
    </mc:Choice>
    <mc:Fallback xmlns="">
      <p:transition spd="slow" advTm="19176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E2C6CA6-ECE0-42BA-B227-FF531771E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D807EC0-289F-4139-B4B9-37E39FE755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АГОРАФОБИЈА-</a:t>
            </a:r>
            <a:r>
              <a:rPr lang="sr-Cyrl-CS" sz="2800" dirty="0"/>
              <a:t>је фобично стање страха које карактерише стални, интензивни или панични страх од јавних места са којих се тешко може брзо уклонити или на којима је добијање медицинске помоћи, у случају потребе, отежано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Клиничка слика веома специфичн ( почетак, развијена кл. слика, кл. слика између напада панике)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Специфични облици страха, специфична понашања, потреба за пратиоцем,честе компликације 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89"/>
    </mc:Choice>
    <mc:Fallback xmlns="">
      <p:transition spd="slow" advTm="163989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1302</TotalTime>
  <Words>1321</Words>
  <Application>Microsoft Office PowerPoint</Application>
  <PresentationFormat>On-screen Show (4:3)</PresentationFormat>
  <Paragraphs>144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Office Theme</vt:lpstr>
      <vt:lpstr>  Неуротски и соматоформни поремећаји и поремећаји изазвани стресом (МКБ 10)  </vt:lpstr>
      <vt:lpstr>PowerPoint Presentation</vt:lpstr>
      <vt:lpstr>ДЕФИНИЦИЈА </vt:lpstr>
      <vt:lpstr>ЕПИДЕМИОЛОГИЈА</vt:lpstr>
      <vt:lpstr>ЕТИОЛОГИЈА</vt:lpstr>
      <vt:lpstr>КЛАСИФИКАЦИЈА НЕУРОТСКИХ ПОРЕМЕЋАЈА-МКБ-10-1992.ГОД.</vt:lpstr>
      <vt:lpstr>PowerPoint Presentation</vt:lpstr>
      <vt:lpstr>PowerPoint Presentation</vt:lpstr>
      <vt:lpstr>ФОБИЈЕ</vt:lpstr>
      <vt:lpstr>ФОБИЈЕ</vt:lpstr>
      <vt:lpstr>ФОБИЈЕ</vt:lpstr>
      <vt:lpstr>ДЕНТОФОБИЈА</vt:lpstr>
      <vt:lpstr>ТРИСКАИДЕКАФОБИЈА </vt:lpstr>
      <vt:lpstr>АИЛУРОФОБИЈА</vt:lpstr>
      <vt:lpstr>ДРУГИ ОБЛИЦИ СТАЊА СТРАХА</vt:lpstr>
      <vt:lpstr>ДРУГИ ОБЛИЦИ СТАЊА СТРАХА</vt:lpstr>
      <vt:lpstr>ДРУГИ ОБЛИЦИ СТАЊА СТРАХА</vt:lpstr>
      <vt:lpstr>ОПСЕСИВНО-КОМПУЛЗИВНИ ПОРЕМЕЋАЈ</vt:lpstr>
      <vt:lpstr>РЕАКЦИЈЕ НА ТЕЖЕК СТРЕС И ПОРЕМЕЋАЈИ ПРИЛАГОЂАВАЊА</vt:lpstr>
      <vt:lpstr>РЕАКЦИЈЕ НА ТЕЖЕК СТРЕС И ПОРЕМЕЋАЈИ ПРИЛАГОЂАВАЊА</vt:lpstr>
      <vt:lpstr>ДИСОЦИЈАТИВНИ (КОНВЕРЗИВНИ) ПОРЕМЕЋАЈИ</vt:lpstr>
      <vt:lpstr>ДИСОЦИЈАТИВНИ (КОНВЕРЗИВНИ) ПОРЕМЕЋАЈИ</vt:lpstr>
      <vt:lpstr>СОМАТОФОРМНИ ПОРЕМЕЋАЈИ</vt:lpstr>
      <vt:lpstr>ДРУГИ НЕУРОТСКИ ПОРЕМЕЋАЈИ</vt:lpstr>
      <vt:lpstr>ТЕРАПИЈА НЕУРОТСКИХ ПОРЕМЕЋАЈА</vt:lpstr>
      <vt:lpstr>Питања?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MEDF</dc:creator>
  <cp:lastModifiedBy>nmuric91@gmail.com</cp:lastModifiedBy>
  <cp:revision>17</cp:revision>
  <dcterms:created xsi:type="dcterms:W3CDTF">2006-08-16T00:00:00Z</dcterms:created>
  <dcterms:modified xsi:type="dcterms:W3CDTF">2021-03-09T07:17:18Z</dcterms:modified>
</cp:coreProperties>
</file>